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5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slides/slide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5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52" r:id="rId1"/>
  </p:sldMasterIdLst>
  <p:notesMasterIdLst>
    <p:notesMasterId r:id="rId28"/>
  </p:notesMasterIdLst>
  <p:sldIdLst>
    <p:sldId id="273" r:id="rId2"/>
    <p:sldId id="344" r:id="rId3"/>
    <p:sldId id="274" r:id="rId4"/>
    <p:sldId id="337" r:id="rId5"/>
    <p:sldId id="336" r:id="rId6"/>
    <p:sldId id="338" r:id="rId7"/>
    <p:sldId id="340" r:id="rId8"/>
    <p:sldId id="341" r:id="rId9"/>
    <p:sldId id="335" r:id="rId10"/>
    <p:sldId id="333" r:id="rId11"/>
    <p:sldId id="276" r:id="rId12"/>
    <p:sldId id="342" r:id="rId13"/>
    <p:sldId id="346" r:id="rId14"/>
    <p:sldId id="347" r:id="rId15"/>
    <p:sldId id="348" r:id="rId16"/>
    <p:sldId id="349" r:id="rId17"/>
    <p:sldId id="350" r:id="rId18"/>
    <p:sldId id="359" r:id="rId19"/>
    <p:sldId id="351" r:id="rId20"/>
    <p:sldId id="352" r:id="rId21"/>
    <p:sldId id="353" r:id="rId22"/>
    <p:sldId id="354" r:id="rId23"/>
    <p:sldId id="355" r:id="rId24"/>
    <p:sldId id="356" r:id="rId25"/>
    <p:sldId id="357" r:id="rId26"/>
    <p:sldId id="35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526A"/>
    <a:srgbClr val="3278B8"/>
    <a:srgbClr val="FCCE0C"/>
    <a:srgbClr val="EBBF03"/>
    <a:srgbClr val="DEE30B"/>
    <a:srgbClr val="FFFFFF"/>
    <a:srgbClr val="FF9999"/>
    <a:srgbClr val="666699"/>
    <a:srgbClr val="00CC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033" autoAdjust="0"/>
  </p:normalViewPr>
  <p:slideViewPr>
    <p:cSldViewPr snapToGrid="0">
      <p:cViewPr varScale="1">
        <p:scale>
          <a:sx n="69" d="100"/>
          <a:sy n="69" d="100"/>
        </p:scale>
        <p:origin x="73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35" Type="http://schemas.openxmlformats.org/officeDocument/2006/relationships/customXml" Target="../customXml/item3.xml"/><Relationship Id="rId8" Type="http://schemas.openxmlformats.org/officeDocument/2006/relationships/slide" Target="slides/slide7.xml"/></Relationships>
</file>

<file path=ppt/media/image1.gif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gif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5BAD88-7369-4D00-ADF2-AAA59074E8EE}" type="datetimeFigureOut">
              <a:rPr lang="en-US" smtClean="0"/>
              <a:pPr/>
              <a:t>23/03/2023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DDF457-4A5E-4BB2-AF64-0EF80FACC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359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DF457-4A5E-4BB2-AF64-0EF80FACCE1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249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These components are all wired in very specific ways in order to process data.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It is important here to remember that data, to our hardware, is a series of binary, on and off, electrical pulses.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These pulses are run through different wires, semiconductors, and components as a means to process and return data that is usable by the software.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DF457-4A5E-4BB2-AF64-0EF80FACCE1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11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DF457-4A5E-4BB2-AF64-0EF80FACCE1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0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DF457-4A5E-4BB2-AF64-0EF80FACCE1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29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DF457-4A5E-4BB2-AF64-0EF80FACCE1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56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DF457-4A5E-4BB2-AF64-0EF80FACCE1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06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DDF457-4A5E-4BB2-AF64-0EF80FACCE1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158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r-J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204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31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768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1200" b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Slide </a:t>
            </a:r>
            <a:fld id="{4FAB73BC-B049-4115-A692-8D63A059BFB8}" type="slidenum">
              <a:rPr lang="en-US" smtClean="0"/>
              <a:pPr/>
              <a:t>‹#›</a:t>
            </a:fld>
            <a:r>
              <a:rPr lang="en-US" dirty="0"/>
              <a:t> of 26</a:t>
            </a:r>
          </a:p>
        </p:txBody>
      </p:sp>
    </p:spTree>
    <p:extLst>
      <p:ext uri="{BB962C8B-B14F-4D97-AF65-F5344CB8AC3E}">
        <p14:creationId xmlns:p14="http://schemas.microsoft.com/office/powerpoint/2010/main" val="2815354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52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861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91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371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45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041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J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J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706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r-J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J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90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J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decademy.com/resources/docs/general/binary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www.codecademy.com/resources/docs/general/server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33578" y="2394805"/>
            <a:ext cx="101360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Century" panose="02040604050505020304" pitchFamily="18" charset="0"/>
                <a:cs typeface="Times New Roman" panose="02020603050405020304" pitchFamily="18" charset="0"/>
              </a:rPr>
              <a:t>Hardware components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Century" panose="020406040505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20837" y="1388787"/>
            <a:ext cx="3255818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Chapter 2_part 2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768429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66800" y="1511014"/>
            <a:ext cx="6335486" cy="454144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Is responsible for the long-term, or secondary storage of data and programs. This is an example of </a:t>
            </a:r>
            <a:r>
              <a:rPr lang="en-GB" u="sng" dirty="0">
                <a:solidFill>
                  <a:srgbClr val="C00000"/>
                </a:solidFill>
                <a:latin typeface="Century" panose="02040604050505020304" pitchFamily="18" charset="0"/>
              </a:rPr>
              <a:t>non-volatile</a:t>
            </a:r>
            <a:r>
              <a:rPr lang="en-GB" dirty="0">
                <a:latin typeface="Century" panose="02040604050505020304" pitchFamily="18" charset="0"/>
              </a:rPr>
              <a:t> memory, meaning that it will retain its information when we shut down our computer.</a:t>
            </a:r>
            <a:endParaRPr lang="en-US" dirty="0">
              <a:latin typeface="Century" panose="02040604050505020304" pitchFamily="18" charset="0"/>
            </a:endParaRP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endParaRPr lang="en-US" dirty="0">
              <a:latin typeface="Century" panose="02040604050505020304" pitchFamily="18" charset="0"/>
            </a:endParaRPr>
          </a:p>
          <a:p>
            <a:pPr marL="398463" indent="0">
              <a:lnSpc>
                <a:spcPct val="150000"/>
              </a:lnSpc>
              <a:buClr>
                <a:srgbClr val="3278B8"/>
              </a:buClr>
              <a:buNone/>
            </a:pPr>
            <a:endParaRPr lang="en-US" dirty="0">
              <a:latin typeface="Century" panose="02040604050505020304" pitchFamily="18" charset="0"/>
            </a:endParaRPr>
          </a:p>
          <a:p>
            <a:endParaRPr lang="en-US" dirty="0">
              <a:latin typeface="Century" panose="020406040505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Hard Disk Drive (HDD),</a:t>
            </a:r>
          </a:p>
        </p:txBody>
      </p:sp>
      <p:pic>
        <p:nvPicPr>
          <p:cNvPr id="4" name="Picture 3" descr="A picture containing text, electronics, hard disc&#10;&#10;Description automatically generated">
            <a:extLst>
              <a:ext uri="{FF2B5EF4-FFF2-40B4-BE49-F238E27FC236}">
                <a16:creationId xmlns:a16="http://schemas.microsoft.com/office/drawing/2014/main" id="{9C83FE79-ECF2-841A-ECB0-EE9C20871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0371" y="1986643"/>
            <a:ext cx="3798207" cy="288471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FA2F88-11B7-3360-7F7E-9D43CF0A0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10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669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Mainboard</a:t>
            </a:r>
            <a:endParaRPr lang="en-US" sz="1200" dirty="0">
              <a:latin typeface="Century" panose="02040604050505020304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00837" y="1234968"/>
            <a:ext cx="6386934" cy="4802975"/>
          </a:xfrm>
        </p:spPr>
        <p:txBody>
          <a:bodyPr>
            <a:normAutofit fontScale="85000" lnSpcReduction="20000"/>
          </a:bodyPr>
          <a:lstStyle/>
          <a:p>
            <a:pPr algn="just">
              <a:lnSpc>
                <a:spcPct val="15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The mainboard, or motherboard, is a </a:t>
            </a:r>
            <a:r>
              <a:rPr lang="en-GB" dirty="0">
                <a:solidFill>
                  <a:srgbClr val="C00000"/>
                </a:solidFill>
                <a:latin typeface="Century" panose="02040604050505020304" pitchFamily="18" charset="0"/>
              </a:rPr>
              <a:t>printed circuit board that houses important hardware components via ports. </a:t>
            </a:r>
          </a:p>
          <a:p>
            <a:pPr algn="just">
              <a:lnSpc>
                <a:spcPct val="15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The CPU, the HDD, various USB devices, and more are connected through ports on the mainboard. </a:t>
            </a:r>
          </a:p>
          <a:p>
            <a:pPr algn="just">
              <a:lnSpc>
                <a:spcPct val="15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The mainboard allows these components to communicate easily.</a:t>
            </a:r>
            <a:endParaRPr lang="en-US" dirty="0">
              <a:latin typeface="Century" panose="02040604050505020304" pitchFamily="18" charset="0"/>
            </a:endParaRPr>
          </a:p>
          <a:p>
            <a:endParaRPr lang="en-US" dirty="0">
              <a:latin typeface="Century" panose="02040604050505020304" pitchFamily="18" charset="0"/>
            </a:endParaRPr>
          </a:p>
        </p:txBody>
      </p:sp>
      <p:pic>
        <p:nvPicPr>
          <p:cNvPr id="3" name="Picture 2" descr="A circuit board with many chips&#10;&#10;Description automatically generated with low confidence">
            <a:extLst>
              <a:ext uri="{FF2B5EF4-FFF2-40B4-BE49-F238E27FC236}">
                <a16:creationId xmlns:a16="http://schemas.microsoft.com/office/drawing/2014/main" id="{9A209CFB-326E-E35D-614D-FFE8DF085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774188">
            <a:off x="7454174" y="1810842"/>
            <a:ext cx="4804317" cy="268241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F64E89-E26F-E6CA-B6B9-48077E352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11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261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Ports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00837" y="1234969"/>
            <a:ext cx="7460992" cy="4819545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A port is a physical outlet used to connect outside, IO (Input/Output) devices to a computer. A computer typically contains multiple ports. This connection allows for communication between the IO device and our computers. Examples of IO devices include </a:t>
            </a:r>
            <a:r>
              <a:rPr lang="en-GB" dirty="0">
                <a:solidFill>
                  <a:srgbClr val="C00000"/>
                </a:solidFill>
                <a:latin typeface="Century" panose="02040604050505020304" pitchFamily="18" charset="0"/>
              </a:rPr>
              <a:t>keyboards, mice, and monitors.</a:t>
            </a:r>
            <a:endParaRPr lang="en-US" dirty="0">
              <a:solidFill>
                <a:srgbClr val="C00000"/>
              </a:solidFill>
              <a:latin typeface="Century" panose="02040604050505020304" pitchFamily="18" charset="0"/>
            </a:endParaRP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8B51DB8D-4786-49F8-FD22-0B427227D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176467" y="2361578"/>
            <a:ext cx="5346987" cy="300768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4581D4-FACE-165C-0801-29FCED0A1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12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018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Century" panose="02040604050505020304" pitchFamily="18" charset="0"/>
              </a:rPr>
              <a:t>How computer features are measured and compared?</a:t>
            </a:r>
          </a:p>
          <a:p>
            <a:pPr algn="ctr"/>
            <a:endParaRPr lang="en-US" sz="1600" dirty="0">
              <a:latin typeface="Century" panose="02040604050505020304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00837" y="1234969"/>
            <a:ext cx="10058400" cy="5346986"/>
          </a:xfrm>
        </p:spPr>
        <p:txBody>
          <a:bodyPr>
            <a:normAutofit/>
          </a:bodyPr>
          <a:lstStyle/>
          <a:p>
            <a:endParaRPr lang="en-US" dirty="0">
              <a:latin typeface="Century" panose="02040604050505020304" pitchFamily="18" charset="0"/>
            </a:endParaRPr>
          </a:p>
          <a:p>
            <a:endParaRPr lang="en-US" dirty="0">
              <a:latin typeface="Century" panose="02040604050505020304" pitchFamily="18" charset="0"/>
            </a:endParaRPr>
          </a:p>
        </p:txBody>
      </p:sp>
      <p:pic>
        <p:nvPicPr>
          <p:cNvPr id="2" name="Picture 2" descr="What Is Computer Memory | Computer Memory Units , Types , Hierarchy">
            <a:extLst>
              <a:ext uri="{FF2B5EF4-FFF2-40B4-BE49-F238E27FC236}">
                <a16:creationId xmlns:a16="http://schemas.microsoft.com/office/drawing/2014/main" id="{7D13950E-74CF-E1E4-C07D-32870BE59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735" y="1790164"/>
            <a:ext cx="10156065" cy="4237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3C492B-8E0F-681D-96CA-76849DB7C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13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424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Data representation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BBE174-0340-C098-B285-EE87624CB984}"/>
              </a:ext>
            </a:extLst>
          </p:cNvPr>
          <p:cNvSpPr txBox="1"/>
          <p:nvPr/>
        </p:nvSpPr>
        <p:spPr>
          <a:xfrm>
            <a:off x="303856" y="2021441"/>
            <a:ext cx="1188814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600" dirty="0">
                <a:latin typeface="Century" panose="02040604050505020304" pitchFamily="18" charset="0"/>
              </a:rPr>
              <a:t>A </a:t>
            </a:r>
            <a:r>
              <a:rPr lang="en-US" altLang="en-US" sz="2600" b="1" dirty="0">
                <a:latin typeface="Century" panose="02040604050505020304" pitchFamily="18" charset="0"/>
              </a:rPr>
              <a:t>bit</a:t>
            </a:r>
            <a:r>
              <a:rPr lang="en-US" altLang="en-US" sz="2600" dirty="0">
                <a:latin typeface="Century" panose="02040604050505020304" pitchFamily="18" charset="0"/>
              </a:rPr>
              <a:t> (the </a:t>
            </a:r>
            <a:r>
              <a:rPr lang="en-US" altLang="en-US" sz="2600" dirty="0">
                <a:latin typeface="Century" panose="020406040505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binary</a:t>
            </a:r>
            <a:r>
              <a:rPr lang="en-US" altLang="en-US" sz="2600" dirty="0">
                <a:latin typeface="Century" panose="02040604050505020304" pitchFamily="18" charset="0"/>
              </a:rPr>
              <a:t> digit), makes up the smallest unit of data for computers. 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en-US" altLang="en-US" sz="2600" dirty="0">
              <a:latin typeface="Century" panose="020406040505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600" dirty="0">
                <a:latin typeface="Century" panose="02040604050505020304" pitchFamily="18" charset="0"/>
              </a:rPr>
              <a:t>Bit unit can only have one of two values: 0 or 1, usually to represent if an electronic signal is on or off.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en-US" altLang="en-US" sz="2600" dirty="0">
              <a:latin typeface="Century" panose="020406040505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600" dirty="0">
                <a:latin typeface="Century" panose="02040604050505020304" pitchFamily="18" charset="0"/>
              </a:rPr>
              <a:t>These groupings of 8 bits has a special name, a </a:t>
            </a:r>
            <a:r>
              <a:rPr lang="en-US" altLang="en-US" sz="2600" b="1" dirty="0">
                <a:latin typeface="Century" panose="02040604050505020304" pitchFamily="18" charset="0"/>
              </a:rPr>
              <a:t>byte</a:t>
            </a:r>
            <a:r>
              <a:rPr lang="en-US" altLang="en-US" sz="2600" dirty="0">
                <a:latin typeface="Century" panose="02040604050505020304" pitchFamily="18" charset="0"/>
              </a:rPr>
              <a:t>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en-US" altLang="en-US" sz="2600" dirty="0">
              <a:latin typeface="Century" panose="0204060405050502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altLang="en-US" sz="2600" dirty="0">
                <a:latin typeface="Century" panose="02040604050505020304" pitchFamily="18" charset="0"/>
              </a:rPr>
              <a:t>Bytes serve as the more common unit with unit prefixes to represent more workable amounts of data.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4903B9-A90F-8EC5-9266-B798F8E04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14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619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Memory units</a:t>
            </a:r>
            <a:endParaRPr lang="en-US" sz="1200" dirty="0">
              <a:latin typeface="Century" panose="02040604050505020304" pitchFamily="18" charset="0"/>
            </a:endParaRPr>
          </a:p>
        </p:txBody>
      </p:sp>
      <p:pic>
        <p:nvPicPr>
          <p:cNvPr id="2" name="Picture 4" descr="Memory Units Stock Illustrations – 19 Memory Units Stock Illustrations,  Vectors &amp; Clipart - Dreamstime">
            <a:extLst>
              <a:ext uri="{FF2B5EF4-FFF2-40B4-BE49-F238E27FC236}">
                <a16:creationId xmlns:a16="http://schemas.microsoft.com/office/drawing/2014/main" id="{8C02C099-9BCB-0C0F-0EAD-25A549BBC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121" y="1308023"/>
            <a:ext cx="9417677" cy="504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2849F5-4912-1D82-9AE6-7B1B236B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15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785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Memory units: value, name and example</a:t>
            </a:r>
            <a:endParaRPr lang="en-US" sz="3600" dirty="0">
              <a:latin typeface="Century" panose="02040604050505020304" pitchFamily="18" charset="0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11AB953-78D1-61C4-B92F-B739BF7AE85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71977" y="1867437"/>
          <a:ext cx="10104549" cy="406972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47742">
                  <a:extLst>
                    <a:ext uri="{9D8B030D-6E8A-4147-A177-3AD203B41FA5}">
                      <a16:colId xmlns:a16="http://schemas.microsoft.com/office/drawing/2014/main" val="3697876301"/>
                    </a:ext>
                  </a:extLst>
                </a:gridCol>
                <a:gridCol w="3786388">
                  <a:extLst>
                    <a:ext uri="{9D8B030D-6E8A-4147-A177-3AD203B41FA5}">
                      <a16:colId xmlns:a16="http://schemas.microsoft.com/office/drawing/2014/main" val="2726895007"/>
                    </a:ext>
                  </a:extLst>
                </a:gridCol>
                <a:gridCol w="4270419">
                  <a:extLst>
                    <a:ext uri="{9D8B030D-6E8A-4147-A177-3AD203B41FA5}">
                      <a16:colId xmlns:a16="http://schemas.microsoft.com/office/drawing/2014/main" val="973683808"/>
                    </a:ext>
                  </a:extLst>
                </a:gridCol>
              </a:tblGrid>
              <a:tr h="5426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</a:rPr>
                        <a:t>Value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</a:rPr>
                        <a:t>Name (Abbreviation)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</a:rPr>
                        <a:t>Example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008102"/>
                  </a:ext>
                </a:extLst>
              </a:tr>
              <a:tr h="542630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1000 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Kilobyte (kB)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A typical email (~2kB)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5743703"/>
                  </a:ext>
                </a:extLst>
              </a:tr>
              <a:tr h="949602"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1000</a:t>
                      </a:r>
                      <a:r>
                        <a:rPr lang="en-US" baseline="3000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 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Megabyte (MB)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A novel (~1.5MB) or 1 song (~5MB)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6031108"/>
                  </a:ext>
                </a:extLst>
              </a:tr>
              <a:tr h="542630"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1000</a:t>
                      </a:r>
                      <a:r>
                        <a:rPr lang="en-US" baseline="3000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 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Gigabyte (GB)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A 1080p movie (5GB)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1116710"/>
                  </a:ext>
                </a:extLst>
              </a:tr>
              <a:tr h="542630"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1000</a:t>
                      </a:r>
                      <a:r>
                        <a:rPr lang="en-US" baseline="3000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 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Terabyte (TB)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Entire major libraries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3063741"/>
                  </a:ext>
                </a:extLst>
              </a:tr>
              <a:tr h="949602"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1000</a:t>
                      </a:r>
                      <a:r>
                        <a:rPr lang="en-US" baseline="3000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 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Petabyte (PB)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All the data held by a major tech company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241109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D461D6-1EAF-F8CD-D17E-A69EC19D2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16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945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2879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Measuring storage performance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8025B-775B-8336-CCE4-8DA3405018AA}"/>
              </a:ext>
            </a:extLst>
          </p:cNvPr>
          <p:cNvSpPr txBox="1"/>
          <p:nvPr/>
        </p:nvSpPr>
        <p:spPr>
          <a:xfrm>
            <a:off x="152452" y="1394606"/>
            <a:ext cx="11874321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US" sz="2600" dirty="0">
                <a:latin typeface="Century" panose="02040604050505020304" pitchFamily="18" charset="0"/>
              </a:rPr>
              <a:t>These file sizes lead into the importance of storage performance. </a:t>
            </a:r>
          </a:p>
          <a:p>
            <a:pPr algn="l"/>
            <a:endParaRPr lang="en-US" sz="2600" dirty="0">
              <a:latin typeface="Century" panose="02040604050505020304" pitchFamily="18" charset="0"/>
            </a:endParaRPr>
          </a:p>
          <a:p>
            <a:r>
              <a:rPr lang="en-US" sz="2600" b="1" u="sng" dirty="0">
                <a:highlight>
                  <a:srgbClr val="C0C0C0"/>
                </a:highlight>
                <a:latin typeface="Century" panose="02040604050505020304" pitchFamily="18" charset="0"/>
              </a:rPr>
              <a:t>Throughput:</a:t>
            </a:r>
            <a:r>
              <a:rPr lang="en-US" sz="2600" dirty="0">
                <a:latin typeface="Century" panose="02040604050505020304" pitchFamily="18" charset="0"/>
              </a:rPr>
              <a:t> is the total amount of data that can be transferred during a given amount of time.</a:t>
            </a:r>
          </a:p>
          <a:p>
            <a:endParaRPr lang="en-US" sz="2600" dirty="0">
              <a:latin typeface="Century" panose="020406040505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400" b="1" u="sng" dirty="0">
                <a:latin typeface="Century" panose="02040604050505020304" pitchFamily="18" charset="0"/>
              </a:rPr>
              <a:t>Long-term storage (hard drives)</a:t>
            </a:r>
          </a:p>
          <a:p>
            <a:pPr algn="l"/>
            <a:r>
              <a:rPr lang="en-US" sz="2400" dirty="0">
                <a:latin typeface="Century" panose="02040604050505020304" pitchFamily="18" charset="0"/>
              </a:rPr>
              <a:t>  Are able to reach read and write speeds of over 5000 megabyte per second (mbps).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400" dirty="0">
              <a:latin typeface="Century" panose="02040604050505020304" pitchFamily="18" charset="0"/>
            </a:endParaRPr>
          </a:p>
          <a:p>
            <a:pPr algn="l"/>
            <a:endParaRPr lang="en-US" sz="2400" b="1" u="sng" dirty="0">
              <a:latin typeface="Century" panose="02040604050505020304" pitchFamily="18" charset="0"/>
            </a:endParaRPr>
          </a:p>
          <a:p>
            <a:pPr algn="l"/>
            <a:r>
              <a:rPr lang="en-US" sz="2400" dirty="0">
                <a:latin typeface="Century" panose="02040604050505020304" pitchFamily="18" charset="0"/>
              </a:rPr>
              <a:t>   </a:t>
            </a:r>
          </a:p>
        </p:txBody>
      </p:sp>
      <p:pic>
        <p:nvPicPr>
          <p:cNvPr id="1026" name="Picture 2" descr="13 Different Types of Storage Devices/Drives in Computer Systems (Guide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753" y="4336361"/>
            <a:ext cx="7382435" cy="2321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6B4146-0158-3DFB-3F40-8406C5CBA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17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248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2879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Measuring storage performance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8025B-775B-8336-CCE4-8DA3405018AA}"/>
              </a:ext>
            </a:extLst>
          </p:cNvPr>
          <p:cNvSpPr txBox="1"/>
          <p:nvPr/>
        </p:nvSpPr>
        <p:spPr>
          <a:xfrm>
            <a:off x="152452" y="1394606"/>
            <a:ext cx="11874321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v"/>
            </a:pPr>
            <a:r>
              <a:rPr lang="en-US" sz="2600" dirty="0">
                <a:latin typeface="Century" panose="02040604050505020304" pitchFamily="18" charset="0"/>
              </a:rPr>
              <a:t>These file sizes lead into the importance of storage performance. </a:t>
            </a:r>
          </a:p>
          <a:p>
            <a:pPr algn="l"/>
            <a:endParaRPr lang="en-US" sz="2600" dirty="0">
              <a:latin typeface="Century" panose="020406040505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400" dirty="0">
              <a:latin typeface="Century" panose="02040604050505020304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400" b="1" u="sng" dirty="0">
                <a:latin typeface="Century" panose="02040604050505020304" pitchFamily="18" charset="0"/>
              </a:rPr>
              <a:t>Short-term storage ( Random Access Memory RAM) </a:t>
            </a:r>
          </a:p>
          <a:p>
            <a:pPr algn="l"/>
            <a:endParaRPr lang="en-US" sz="2400" b="1" u="sng" dirty="0">
              <a:latin typeface="Century" panose="02040604050505020304" pitchFamily="18" charset="0"/>
            </a:endParaRPr>
          </a:p>
          <a:p>
            <a:pPr algn="l"/>
            <a:r>
              <a:rPr lang="en-US" sz="2400" dirty="0">
                <a:latin typeface="Century" panose="02040604050505020304" pitchFamily="18" charset="0"/>
              </a:rPr>
              <a:t>   Is much faster. The speed of RAM is typically around 20,000 mbps.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765" y="3823281"/>
            <a:ext cx="8740588" cy="250198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876E1F-118F-CF4D-5F4A-7BC9926C2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18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840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Measuring storage performance 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651379" y="2074459"/>
            <a:ext cx="9321419" cy="4425609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Clr>
                <a:srgbClr val="3278B8"/>
              </a:buClr>
            </a:pPr>
            <a:endParaRPr lang="en-US" sz="2400" dirty="0">
              <a:latin typeface="Century" panose="02040604050505020304" pitchFamily="18" charset="0"/>
            </a:endParaRPr>
          </a:p>
          <a:p>
            <a:pPr algn="just">
              <a:lnSpc>
                <a:spcPct val="150000"/>
              </a:lnSpc>
              <a:buClr>
                <a:srgbClr val="3278B8"/>
              </a:buClr>
            </a:pPr>
            <a:endParaRPr lang="en-US" sz="2400" dirty="0">
              <a:latin typeface="Century" panose="02040604050505020304" pitchFamily="18" charset="0"/>
            </a:endParaRPr>
          </a:p>
          <a:p>
            <a:pPr algn="just">
              <a:lnSpc>
                <a:spcPct val="150000"/>
              </a:lnSpc>
              <a:buClr>
                <a:srgbClr val="3278B8"/>
              </a:buClr>
            </a:pPr>
            <a:endParaRPr lang="en-US" dirty="0">
              <a:latin typeface="Century" panose="020406040505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B131E6-1756-394E-0534-3EB97FDE0876}"/>
              </a:ext>
            </a:extLst>
          </p:cNvPr>
          <p:cNvSpPr txBox="1"/>
          <p:nvPr/>
        </p:nvSpPr>
        <p:spPr>
          <a:xfrm>
            <a:off x="838200" y="2074459"/>
            <a:ext cx="11346158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600" b="1" u="sng" dirty="0">
                <a:highlight>
                  <a:srgbClr val="C0C0C0"/>
                </a:highlight>
                <a:latin typeface="Century" panose="02040604050505020304" pitchFamily="18" charset="0"/>
              </a:rPr>
              <a:t>Latency:</a:t>
            </a:r>
            <a:r>
              <a:rPr lang="en-US" sz="2600" dirty="0">
                <a:latin typeface="Century" panose="02040604050505020304" pitchFamily="18" charset="0"/>
              </a:rPr>
              <a:t> the amount of delay before that transfer of data begins. </a:t>
            </a:r>
          </a:p>
          <a:p>
            <a:pPr algn="l"/>
            <a:endParaRPr lang="en-US" sz="2600" dirty="0">
              <a:latin typeface="Century" panose="02040604050505020304" pitchFamily="18" charset="0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600" dirty="0">
                <a:latin typeface="Century" panose="02040604050505020304" pitchFamily="18" charset="0"/>
              </a:rPr>
              <a:t>Newer RAM devices usually have latency of around 10 nanoseconds.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600" dirty="0">
              <a:latin typeface="Century" panose="02040604050505020304" pitchFamily="18" charset="0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600" dirty="0">
                <a:latin typeface="Century" panose="02040604050505020304" pitchFamily="18" charset="0"/>
              </a:rPr>
              <a:t> The fastest of solid-state drives (SSDs) have latency times of a few microseconds, or almost 1000 times slower!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2179DA-995D-94AF-73EA-3433D4D83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19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463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Chapter Objectives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7371D7C-AC67-094B-FEE5-BBD7B83F4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836" y="1234968"/>
            <a:ext cx="10567049" cy="5121382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50000"/>
              </a:lnSpc>
              <a:buClr>
                <a:srgbClr val="3278B8"/>
              </a:buClr>
            </a:pPr>
            <a:r>
              <a:rPr lang="en-US" dirty="0">
                <a:latin typeface="Century" panose="02040604050505020304" pitchFamily="18" charset="0"/>
              </a:rPr>
              <a:t>By Completing this chapter, you should be able to:</a:t>
            </a: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entury" panose="02040604050505020304" pitchFamily="18" charset="0"/>
              </a:rPr>
              <a:t>Identify the main hardware components of the computer.</a:t>
            </a: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entury" panose="02040604050505020304" pitchFamily="18" charset="0"/>
              </a:rPr>
              <a:t>Understand the role of CPU and its major components</a:t>
            </a: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entury" panose="02040604050505020304" pitchFamily="18" charset="0"/>
              </a:rPr>
              <a:t>Differentiate between types of computer memories.</a:t>
            </a: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entury" panose="02040604050505020304" pitchFamily="18" charset="0"/>
              </a:rPr>
              <a:t>Understand how data is stored in computer.</a:t>
            </a: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entury" panose="02040604050505020304" pitchFamily="18" charset="0"/>
              </a:rPr>
              <a:t>List the major storage measures.</a:t>
            </a: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entury" panose="02040604050505020304" pitchFamily="18" charset="0"/>
              </a:rPr>
              <a:t>Convert between memory units.</a:t>
            </a: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entury" panose="02040604050505020304" pitchFamily="18" charset="0"/>
              </a:rPr>
              <a:t>Differentiate between CPU and GPU computation measures.</a:t>
            </a: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entury" panose="02040604050505020304" pitchFamily="18" charset="0"/>
              </a:rPr>
              <a:t>Distinguish between throughput and latency measures.</a:t>
            </a:r>
          </a:p>
          <a:p>
            <a:pPr marL="627063">
              <a:lnSpc>
                <a:spcPct val="15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US" dirty="0">
                <a:latin typeface="Century" panose="02040604050505020304" pitchFamily="18" charset="0"/>
              </a:rPr>
              <a:t>Discuss the effect of electricity consumption of the computer devices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36BA43-399F-C907-2C86-A5179A93E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2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7978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Measuring computation performance</a:t>
            </a:r>
            <a:r>
              <a:rPr lang="en-US" sz="4800" dirty="0">
                <a:solidFill>
                  <a:schemeClr val="lt1"/>
                </a:solidFill>
                <a:latin typeface="Century" panose="02040604050505020304" pitchFamily="18" charset="0"/>
              </a:rPr>
              <a:t/>
            </a:r>
            <a:br>
              <a:rPr lang="en-US" sz="4800" dirty="0">
                <a:solidFill>
                  <a:schemeClr val="lt1"/>
                </a:solidFill>
                <a:latin typeface="Century" panose="02040604050505020304" pitchFamily="18" charset="0"/>
              </a:rPr>
            </a:br>
            <a:endParaRPr lang="en-US" sz="1200" dirty="0">
              <a:latin typeface="Century" panose="020406040505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7E7C7F-86D2-93F3-7A00-97A03F3B7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Apercu"/>
              </a:rPr>
              <a:t> Central </a:t>
            </a:r>
            <a:r>
              <a:rPr lang="en-US" b="1" dirty="0">
                <a:latin typeface="Apercu"/>
              </a:rPr>
              <a:t>P</a:t>
            </a:r>
            <a:r>
              <a:rPr lang="en-US" b="1" i="0" dirty="0">
                <a:effectLst/>
                <a:latin typeface="Apercu"/>
              </a:rPr>
              <a:t>rocessing </a:t>
            </a:r>
            <a:r>
              <a:rPr lang="en-US" b="1" dirty="0">
                <a:latin typeface="Apercu"/>
              </a:rPr>
              <a:t>U</a:t>
            </a:r>
            <a:r>
              <a:rPr lang="en-US" b="1" i="0" dirty="0">
                <a:effectLst/>
                <a:latin typeface="Apercu"/>
              </a:rPr>
              <a:t>nit (CPU)</a:t>
            </a:r>
            <a:br>
              <a:rPr lang="en-US" b="1" i="0" dirty="0">
                <a:effectLst/>
                <a:latin typeface="Apercu"/>
              </a:rPr>
            </a:br>
            <a:endParaRPr lang="en-US" sz="4800" dirty="0">
              <a:solidFill>
                <a:schemeClr val="lt1"/>
              </a:solidFill>
              <a:latin typeface="Century" panose="02040604050505020304" pitchFamily="18" charset="0"/>
            </a:endParaRPr>
          </a:p>
        </p:txBody>
      </p:sp>
      <p:pic>
        <p:nvPicPr>
          <p:cNvPr id="8" name="Picture 4" descr="Socket vs. Core, CPU vs. Thread: The Evolution of x86 Architecture Terms -  VMware Customer Experience and Success">
            <a:extLst>
              <a:ext uri="{FF2B5EF4-FFF2-40B4-BE49-F238E27FC236}">
                <a16:creationId xmlns:a16="http://schemas.microsoft.com/office/drawing/2014/main" id="{B9F24BC9-34F3-4DC3-3F40-D5860F1FB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929" y="2934255"/>
            <a:ext cx="5790941" cy="3242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Do I Need Lots of Cores or a Faster CPU Clock Speed? | Create Pro">
            <a:extLst>
              <a:ext uri="{FF2B5EF4-FFF2-40B4-BE49-F238E27FC236}">
                <a16:creationId xmlns:a16="http://schemas.microsoft.com/office/drawing/2014/main" id="{5A390FC3-DDB5-A59C-F2BE-2388D9935A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707" y="3065823"/>
            <a:ext cx="5132364" cy="3111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75B150-8CA7-0C7E-E9F2-8B0F1284D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20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695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Measuring computational performance</a:t>
            </a:r>
            <a:r>
              <a:rPr lang="en-US" sz="9600" b="1" i="0" dirty="0">
                <a:effectLst/>
                <a:latin typeface="Apercu"/>
              </a:rPr>
              <a:t/>
            </a:r>
            <a:br>
              <a:rPr lang="en-US" sz="9600" b="1" i="0" dirty="0">
                <a:effectLst/>
                <a:latin typeface="Apercu"/>
              </a:rPr>
            </a:br>
            <a:endParaRPr lang="en-US" sz="1200" dirty="0">
              <a:latin typeface="Century" panose="02040604050505020304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21217" y="1191926"/>
            <a:ext cx="10251581" cy="5346986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§"/>
            </a:pPr>
            <a:endParaRPr lang="en-US" sz="2600" dirty="0">
              <a:latin typeface="Century" panose="020406040505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A clock speed of CPU determines how quickly it can do computations.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 </a:t>
            </a:r>
            <a:r>
              <a:rPr lang="en-US" sz="2600" b="1" dirty="0">
                <a:latin typeface="Century" panose="02040604050505020304" pitchFamily="18" charset="0"/>
              </a:rPr>
              <a:t>Ex</a:t>
            </a:r>
            <a:r>
              <a:rPr lang="en-US" sz="2600" dirty="0">
                <a:latin typeface="Century" panose="02040604050505020304" pitchFamily="18" charset="0"/>
              </a:rPr>
              <a:t>. (3.5GHz ) or 3.5 billion operations per second.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b="1" u="sng" dirty="0">
                <a:latin typeface="Century" panose="02040604050505020304" pitchFamily="18" charset="0"/>
              </a:rPr>
              <a:t>Problem:</a:t>
            </a:r>
            <a:r>
              <a:rPr lang="en-US" sz="2600" dirty="0">
                <a:latin typeface="Century" panose="02040604050505020304" pitchFamily="18" charset="0"/>
              </a:rPr>
              <a:t> the physical limitation in the durability of silicon.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b="1" u="sng" dirty="0">
                <a:latin typeface="Century" panose="02040604050505020304" pitchFamily="18" charset="0"/>
              </a:rPr>
              <a:t>Solution: </a:t>
            </a:r>
            <a:r>
              <a:rPr lang="en-US" sz="2600" dirty="0">
                <a:latin typeface="Century" panose="02040604050505020304" pitchFamily="18" charset="0"/>
              </a:rPr>
              <a:t>a more important measure is the number of cores a CPU contains. 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Each core within a CPU can do one computation at a time. 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A CPU with four cores can simultaneously do four times as many computations as a CPU with one core. </a:t>
            </a:r>
          </a:p>
          <a:p>
            <a:pPr algn="just">
              <a:lnSpc>
                <a:spcPct val="150000"/>
              </a:lnSpc>
              <a:buClr>
                <a:srgbClr val="3278B8"/>
              </a:buClr>
            </a:pPr>
            <a:endParaRPr lang="en-US" sz="2400" b="1" dirty="0">
              <a:latin typeface="Century" panose="02040604050505020304" pitchFamily="18" charset="0"/>
            </a:endParaRPr>
          </a:p>
        </p:txBody>
      </p:sp>
      <p:pic>
        <p:nvPicPr>
          <p:cNvPr id="2" name="Picture 2" descr="Technology Software Tool Cartoon Stock Vector - Illustration of graphic,  science: 146837364">
            <a:extLst>
              <a:ext uri="{FF2B5EF4-FFF2-40B4-BE49-F238E27FC236}">
                <a16:creationId xmlns:a16="http://schemas.microsoft.com/office/drawing/2014/main" id="{10DCD9EB-A127-CF1B-A34A-6FE380ACD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0899" y="1906887"/>
            <a:ext cx="1913459" cy="3625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56AACE-9D01-5C2D-B94B-9CF1710C4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21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770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Measuring computation performance</a:t>
            </a:r>
            <a:r>
              <a:rPr lang="en-US" sz="4800" dirty="0">
                <a:solidFill>
                  <a:schemeClr val="lt1"/>
                </a:solidFill>
                <a:latin typeface="Century" panose="02040604050505020304" pitchFamily="18" charset="0"/>
              </a:rPr>
              <a:t/>
            </a:r>
            <a:br>
              <a:rPr lang="en-US" sz="4800" dirty="0">
                <a:solidFill>
                  <a:schemeClr val="lt1"/>
                </a:solidFill>
                <a:latin typeface="Century" panose="02040604050505020304" pitchFamily="18" charset="0"/>
              </a:rPr>
            </a:br>
            <a:endParaRPr lang="en-US" sz="1200" dirty="0">
              <a:latin typeface="Century" panose="02040604050505020304" pitchFamily="18" charset="0"/>
            </a:endParaRPr>
          </a:p>
        </p:txBody>
      </p:sp>
      <p:pic>
        <p:nvPicPr>
          <p:cNvPr id="2" name="Picture 2" descr="How to Speed Up Your Graphics Card | Digital Trends">
            <a:extLst>
              <a:ext uri="{FF2B5EF4-FFF2-40B4-BE49-F238E27FC236}">
                <a16:creationId xmlns:a16="http://schemas.microsoft.com/office/drawing/2014/main" id="{AEA048F9-75F6-BB43-22EC-C34B5E36B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648" y="2507390"/>
            <a:ext cx="7092821" cy="385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C47962-941D-0153-B0F7-982A9E499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5603"/>
          </a:xfrm>
        </p:spPr>
        <p:txBody>
          <a:bodyPr>
            <a:normAutofit fontScale="62500" lnSpcReduction="20000"/>
          </a:bodyPr>
          <a:lstStyle/>
          <a:p>
            <a:r>
              <a:rPr lang="en-US" sz="3600" b="1" dirty="0">
                <a:latin typeface="Apercu"/>
              </a:rPr>
              <a:t>Graphical Processing Unit ( GPU)</a:t>
            </a:r>
            <a:br>
              <a:rPr lang="en-US" sz="3600" b="1" dirty="0">
                <a:latin typeface="Apercu"/>
              </a:rPr>
            </a:br>
            <a:endParaRPr lang="en-US" sz="3600" b="1" dirty="0">
              <a:latin typeface="Apercu"/>
            </a:endParaRP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966033-92A4-FF86-0936-B461D051A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22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0997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Measuring computation performance</a:t>
            </a:r>
            <a:r>
              <a:rPr lang="en-US" sz="4800" dirty="0">
                <a:solidFill>
                  <a:schemeClr val="lt1"/>
                </a:solidFill>
                <a:latin typeface="Century" panose="02040604050505020304" pitchFamily="18" charset="0"/>
              </a:rPr>
              <a:t/>
            </a:r>
            <a:br>
              <a:rPr lang="en-US" sz="4800" dirty="0">
                <a:solidFill>
                  <a:schemeClr val="lt1"/>
                </a:solidFill>
                <a:latin typeface="Century" panose="02040604050505020304" pitchFamily="18" charset="0"/>
              </a:rPr>
            </a:br>
            <a:endParaRPr lang="en-US" sz="1200" dirty="0">
              <a:latin typeface="Century" panose="02040604050505020304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000837" y="1234969"/>
            <a:ext cx="10058400" cy="5346986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§"/>
            </a:pPr>
            <a:endParaRPr lang="en-US" sz="2600" dirty="0">
              <a:latin typeface="Century" panose="020406040505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GPUs are similarly measured to CPUs, as they are both devices focused on computations. </a:t>
            </a:r>
          </a:p>
          <a:p>
            <a:pPr marL="0" indent="0" algn="l">
              <a:buNone/>
            </a:pPr>
            <a:endParaRPr lang="en-US" sz="2600" dirty="0">
              <a:latin typeface="Century" panose="020406040505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However, with the GPU’s different goal of computing graphics comes different implementations. </a:t>
            </a:r>
          </a:p>
          <a:p>
            <a:pPr algn="l">
              <a:buFont typeface="Wingdings" panose="05000000000000000000" pitchFamily="2" charset="2"/>
              <a:buChar char="§"/>
            </a:pPr>
            <a:endParaRPr lang="en-US" sz="2600" dirty="0">
              <a:latin typeface="Century" panose="020406040505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They tend to have many more computational cores (up to 80!), but with much slower clock speeds (around 2GHz).</a:t>
            </a:r>
          </a:p>
          <a:p>
            <a:pPr algn="just">
              <a:lnSpc>
                <a:spcPct val="150000"/>
              </a:lnSpc>
              <a:buClr>
                <a:srgbClr val="3278B8"/>
              </a:buClr>
            </a:pPr>
            <a:endParaRPr lang="en-US" sz="2400" dirty="0">
              <a:latin typeface="Century" panose="020406040505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2D03C2-C31B-7F76-4CEA-E81DE09DE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23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718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Measuring Internet performance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38507" y="1234968"/>
            <a:ext cx="9378225" cy="5121381"/>
          </a:xfrm>
        </p:spPr>
        <p:txBody>
          <a:bodyPr>
            <a:normAutofit fontScale="70000" lnSpcReduction="20000"/>
          </a:bodyPr>
          <a:lstStyle/>
          <a:p>
            <a:pPr algn="l"/>
            <a:endParaRPr lang="en-US" sz="3700" dirty="0">
              <a:latin typeface="Century" panose="02040604050505020304" pitchFamily="18" charset="0"/>
            </a:endParaRPr>
          </a:p>
          <a:p>
            <a:pPr algn="l"/>
            <a:endParaRPr lang="en-US" sz="3700" dirty="0">
              <a:latin typeface="Century" panose="020406040505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3700" dirty="0">
                <a:latin typeface="Century" panose="02040604050505020304" pitchFamily="18" charset="0"/>
              </a:rPr>
              <a:t>Measures of Internet devices consist of the entire “pipe” that attempts to bring the data to a device.</a:t>
            </a:r>
          </a:p>
          <a:p>
            <a:pPr marL="0" indent="0" algn="l">
              <a:buNone/>
            </a:pPr>
            <a:endParaRPr lang="en-US" sz="3700" dirty="0">
              <a:latin typeface="Century" panose="02040604050505020304" pitchFamily="18" charset="0"/>
            </a:endParaRP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3700" dirty="0">
                <a:latin typeface="Century" panose="02040604050505020304" pitchFamily="18" charset="0"/>
              </a:rPr>
              <a:t>Everything from the speed of the </a:t>
            </a:r>
            <a:r>
              <a:rPr lang="en-US" sz="3700" dirty="0">
                <a:latin typeface="Century" panose="020406040505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server</a:t>
            </a:r>
            <a:r>
              <a:rPr lang="en-US" sz="3700" dirty="0">
                <a:latin typeface="Century" panose="02040604050505020304" pitchFamily="18" charset="0"/>
              </a:rPr>
              <a:t> providing the data, the miles of cables connecting it to an Internet service provider (ISP), and all of the </a:t>
            </a:r>
            <a:r>
              <a:rPr lang="en-US" sz="3700" dirty="0">
                <a:solidFill>
                  <a:srgbClr val="FF0000"/>
                </a:solidFill>
                <a:latin typeface="Century" panose="02040604050505020304" pitchFamily="18" charset="0"/>
              </a:rPr>
              <a:t>similar connections </a:t>
            </a:r>
            <a:r>
              <a:rPr lang="en-US" sz="3700" dirty="0">
                <a:latin typeface="Century" panose="02040604050505020304" pitchFamily="18" charset="0"/>
              </a:rPr>
              <a:t>until it reaches the desired device make up this measure. </a:t>
            </a:r>
          </a:p>
          <a:p>
            <a:pPr algn="l">
              <a:buFont typeface="Wingdings" panose="05000000000000000000" pitchFamily="2" charset="2"/>
              <a:buChar char="§"/>
            </a:pPr>
            <a:endParaRPr lang="en-US" sz="3700" dirty="0">
              <a:latin typeface="Century" panose="020406040505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700" dirty="0">
                <a:latin typeface="Century" panose="02040604050505020304" pitchFamily="18" charset="0"/>
              </a:rPr>
              <a:t>These speeds are decided by the slowest device along the entire chain. </a:t>
            </a:r>
          </a:p>
          <a:p>
            <a:pPr marL="0" indent="0" algn="just">
              <a:lnSpc>
                <a:spcPct val="150000"/>
              </a:lnSpc>
              <a:buClr>
                <a:srgbClr val="3278B8"/>
              </a:buClr>
              <a:buNone/>
            </a:pPr>
            <a:r>
              <a:rPr lang="en-US" sz="4800" dirty="0">
                <a:solidFill>
                  <a:schemeClr val="lt1"/>
                </a:solidFill>
                <a:latin typeface="Century" panose="02040604050505020304" pitchFamily="18" charset="0"/>
              </a:rPr>
              <a:t>net performance</a:t>
            </a:r>
          </a:p>
        </p:txBody>
      </p:sp>
      <p:pic>
        <p:nvPicPr>
          <p:cNvPr id="2" name="Picture 2" descr="Internet Computer Network Global Network, PNG, 990x1000px, Internet, Area,  Artwork, Black And White, Cartoon Download Free">
            <a:extLst>
              <a:ext uri="{FF2B5EF4-FFF2-40B4-BE49-F238E27FC236}">
                <a16:creationId xmlns:a16="http://schemas.microsoft.com/office/drawing/2014/main" id="{44583015-784C-711B-D213-9642E5F75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6733" y="1234969"/>
            <a:ext cx="2267626" cy="4031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AD1BF4-131F-0F48-F929-B1655FDF6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24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0670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Measuring electricity usage</a:t>
            </a:r>
            <a:r>
              <a:rPr lang="en-US" sz="3200" b="1" i="0" dirty="0">
                <a:effectLst/>
                <a:latin typeface="Apercu"/>
              </a:rPr>
              <a:t/>
            </a:r>
            <a:br>
              <a:rPr lang="en-US" sz="3200" b="1" i="0" dirty="0">
                <a:effectLst/>
                <a:latin typeface="Apercu"/>
              </a:rPr>
            </a:br>
            <a:endParaRPr lang="en-US" sz="1200" dirty="0">
              <a:latin typeface="Century" panose="02040604050505020304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7350" y="1374489"/>
            <a:ext cx="10058400" cy="5346986"/>
          </a:xfrm>
        </p:spPr>
        <p:txBody>
          <a:bodyPr>
            <a:normAutofit/>
          </a:bodyPr>
          <a:lstStyle/>
          <a:p>
            <a:pPr algn="l"/>
            <a:r>
              <a:rPr lang="en-US" sz="2600" dirty="0">
                <a:latin typeface="Century" panose="02040604050505020304" pitchFamily="18" charset="0"/>
              </a:rPr>
              <a:t>More powerful devices tend to use more energy. </a:t>
            </a:r>
          </a:p>
          <a:p>
            <a:pPr marL="0" indent="0" algn="l">
              <a:buNone/>
            </a:pPr>
            <a:r>
              <a:rPr lang="en-US" sz="2600" dirty="0">
                <a:latin typeface="Century" panose="02040604050505020304" pitchFamily="18" charset="0"/>
              </a:rPr>
              <a:t>This energy is measured in watts.</a:t>
            </a:r>
          </a:p>
          <a:p>
            <a:pPr marL="0" indent="0" algn="l">
              <a:buNone/>
            </a:pPr>
            <a:endParaRPr lang="en-US" sz="2600" dirty="0">
              <a:latin typeface="Century" panose="02040604050505020304" pitchFamily="18" charset="0"/>
            </a:endParaRPr>
          </a:p>
          <a:p>
            <a:pPr algn="l"/>
            <a:r>
              <a:rPr lang="en-US" sz="2600" b="1" dirty="0">
                <a:latin typeface="Century" panose="02040604050505020304" pitchFamily="18" charset="0"/>
              </a:rPr>
              <a:t>Power consumption </a:t>
            </a:r>
            <a:r>
              <a:rPr lang="en-US" sz="2600" dirty="0">
                <a:latin typeface="Century" panose="02040604050505020304" pitchFamily="18" charset="0"/>
              </a:rPr>
              <a:t>has two effects: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2600" dirty="0">
                <a:latin typeface="Century" panose="02040604050505020304" pitchFamily="18" charset="0"/>
              </a:rPr>
              <a:t>Over time the cost of electricity can eclipse the cost of the actual device. 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2600" dirty="0">
                <a:latin typeface="Century" panose="02040604050505020304" pitchFamily="18" charset="0"/>
              </a:rPr>
              <a:t> All of the energy taken in by a device is dissipated as heat. This needs complex cooling solutions to best maintain performance.</a:t>
            </a:r>
          </a:p>
          <a:p>
            <a:pPr algn="just">
              <a:lnSpc>
                <a:spcPct val="150000"/>
              </a:lnSpc>
              <a:buClr>
                <a:srgbClr val="3278B8"/>
              </a:buClr>
            </a:pPr>
            <a:r>
              <a:rPr lang="ar-JO" sz="2400" dirty="0">
                <a:latin typeface="Century" panose="02040604050505020304" pitchFamily="18" charset="0"/>
              </a:rPr>
              <a:t>يتم تبديد كل الطاقة التي يستهلكها الجهاز على شكل حرارة. هذا يحتاج إلى حلول تبريد معقدة للحفاظ على أفضل أداء.</a:t>
            </a:r>
            <a:endParaRPr lang="en-US" sz="2400" dirty="0">
              <a:latin typeface="Century" panose="02040604050505020304" pitchFamily="18" charset="0"/>
            </a:endParaRPr>
          </a:p>
        </p:txBody>
      </p:sp>
      <p:pic>
        <p:nvPicPr>
          <p:cNvPr id="7" name="Picture 6" descr="power clipart black and white - Clip Art Library">
            <a:extLst>
              <a:ext uri="{FF2B5EF4-FFF2-40B4-BE49-F238E27FC236}">
                <a16:creationId xmlns:a16="http://schemas.microsoft.com/office/drawing/2014/main" id="{0F7C4554-52A7-3A3F-71E3-00E88088C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835" y="1211586"/>
            <a:ext cx="2042847" cy="1850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446F35-06BC-FD81-92C9-E23247653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25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6128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Wrapping up</a:t>
            </a:r>
            <a:endParaRPr lang="en-US" sz="1200" dirty="0">
              <a:latin typeface="Century" panose="02040604050505020304" pitchFamily="18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940157" y="1234969"/>
            <a:ext cx="10187189" cy="5346986"/>
          </a:xfrm>
        </p:spPr>
        <p:txBody>
          <a:bodyPr>
            <a:normAutofit fontScale="92500"/>
          </a:bodyPr>
          <a:lstStyle/>
          <a:p>
            <a:pPr algn="l">
              <a:buFont typeface="Wingdings" panose="05000000000000000000" pitchFamily="2" charset="2"/>
              <a:buChar char="§"/>
            </a:pPr>
            <a:endParaRPr lang="en-US" sz="2600" dirty="0">
              <a:latin typeface="Century" panose="020406040505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We discussed role of CPU and its major components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We explained the difference between registers and RAM and HDD.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The performance of any data transfer is measured in the throughput and latency of this data.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 Throughput is the total amount of data that can be transferred in a given amount of time.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 Latency is the amount of delay before that transfer of data begins.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 Both CPUs and GPUs have similar measures for computation performance.</a:t>
            </a:r>
          </a:p>
          <a:p>
            <a:pPr algn="l">
              <a:buFont typeface="Wingdings" panose="05000000000000000000" pitchFamily="2" charset="2"/>
              <a:buChar char="§"/>
            </a:pPr>
            <a:r>
              <a:rPr lang="en-US" sz="2600" dirty="0">
                <a:latin typeface="Century" panose="02040604050505020304" pitchFamily="18" charset="0"/>
              </a:rPr>
              <a:t> The energy devices use is measured in watts. The greater the wattage, the greater the amount of heat the device creates. </a:t>
            </a:r>
          </a:p>
          <a:p>
            <a:pPr algn="just">
              <a:lnSpc>
                <a:spcPct val="150000"/>
              </a:lnSpc>
              <a:buClr>
                <a:srgbClr val="3278B8"/>
              </a:buClr>
            </a:pPr>
            <a:endParaRPr lang="en-US" dirty="0">
              <a:latin typeface="Century" panose="020406040505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C5E8C5-7647-6BE6-4E28-1965B146B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26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13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56332" y="1451429"/>
            <a:ext cx="5951592" cy="4633721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sz="3000" dirty="0">
                <a:latin typeface="Century" panose="02040604050505020304" pitchFamily="18" charset="0"/>
              </a:rPr>
              <a:t>Is the electronic circuitry that executes instructions based on an input of binary data (0’s and 1’s).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endParaRPr lang="en-GB" dirty="0">
              <a:latin typeface="Century" panose="02040604050505020304" pitchFamily="18" charset="0"/>
            </a:endParaRP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The CPU main components are: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Control Unit (CU)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Arithmetic and Logic Unit (ALU)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Registers (Immediate Access Store)</a:t>
            </a:r>
            <a:endParaRPr lang="en-US" dirty="0">
              <a:latin typeface="Century" panose="020406040505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The Central Processing Unit  CPU</a:t>
            </a:r>
            <a:endParaRPr lang="en-US" sz="1200" dirty="0">
              <a:latin typeface="Century" panose="020406040505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FF645-2410-F466-C3BA-A19838913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299" y="1988457"/>
            <a:ext cx="5617762" cy="390800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C80978-691F-A89F-3BFA-52361BA79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3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310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56333" y="1511014"/>
            <a:ext cx="5981496" cy="4672072"/>
          </a:xfrm>
        </p:spPr>
        <p:txBody>
          <a:bodyPr>
            <a:normAutofit fontScale="77500" lnSpcReduction="20000"/>
          </a:bodyPr>
          <a:lstStyle/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Responsible for controlling and monitoring the input and output of data from the computer’s hardware. 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Receiving instructions from the software and running the show.</a:t>
            </a:r>
          </a:p>
          <a:p>
            <a:pPr algn="justLow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Making sure that data is sent to the right component, at the right time, and arrives with integrity.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keeping all the hardware working on the same schedule. It sends a regular electrical signal to all components at the same time to coordinate activities.</a:t>
            </a:r>
            <a:endParaRPr lang="en-US" dirty="0">
              <a:latin typeface="Century" panose="020406040505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latin typeface="Century" panose="02040604050505020304" pitchFamily="18" charset="0"/>
              </a:rPr>
              <a:t>Control Unit (CU)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FF645-2410-F466-C3BA-A19838913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7829" y="1777630"/>
            <a:ext cx="5638627" cy="392252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724EB7-7AB0-6FB4-DB8E-0A9C631AC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4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534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29545" y="1511013"/>
            <a:ext cx="6547554" cy="4385452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Is where all the </a:t>
            </a:r>
            <a:r>
              <a:rPr lang="en-GB" u="sng" dirty="0">
                <a:latin typeface="Century" panose="02040604050505020304" pitchFamily="18" charset="0"/>
              </a:rPr>
              <a:t>arithmetic</a:t>
            </a:r>
            <a:r>
              <a:rPr lang="en-GB" dirty="0">
                <a:latin typeface="Century" panose="02040604050505020304" pitchFamily="18" charset="0"/>
              </a:rPr>
              <a:t> and </a:t>
            </a:r>
            <a:r>
              <a:rPr lang="en-US" sz="2800" u="sng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logical</a:t>
            </a:r>
            <a:r>
              <a:rPr lang="en-US" sz="2800" spc="5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GB" dirty="0">
                <a:latin typeface="Century" panose="02040604050505020304" pitchFamily="18" charset="0"/>
              </a:rPr>
              <a:t>operations takes place on your computer. 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endParaRPr lang="en-GB" dirty="0">
              <a:latin typeface="Century" panose="02040604050505020304" pitchFamily="18" charset="0"/>
            </a:endParaRPr>
          </a:p>
          <a:p>
            <a:pPr lvl="1" algn="just">
              <a:lnSpc>
                <a:spcPct val="12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GB" dirty="0">
                <a:latin typeface="Century" panose="02040604050505020304" pitchFamily="18" charset="0"/>
              </a:rPr>
              <a:t> </a:t>
            </a:r>
            <a:r>
              <a:rPr lang="en-GB" sz="2800" dirty="0">
                <a:latin typeface="Century" panose="02040604050505020304" pitchFamily="18" charset="0"/>
              </a:rPr>
              <a:t>Arithmetic operations that deal with calculating data (e.g. 5 * 4 = 20)</a:t>
            </a:r>
          </a:p>
          <a:p>
            <a:pPr lvl="1" algn="just">
              <a:lnSpc>
                <a:spcPct val="12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GB" sz="2800" dirty="0">
                <a:latin typeface="Century" panose="02040604050505020304" pitchFamily="18" charset="0"/>
              </a:rPr>
              <a:t> Logic operations that deal with comparisons and conditionals (e.g. 25 &gt; 10)</a:t>
            </a:r>
            <a:endParaRPr lang="en-US" sz="2800" dirty="0">
              <a:latin typeface="Century" panose="020406040505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latin typeface="Century" panose="02040604050505020304" pitchFamily="18" charset="0"/>
              </a:rPr>
              <a:t>The Arithmetic and Logic Unit (ALU) </a:t>
            </a:r>
            <a:endParaRPr lang="en-US" sz="4800" dirty="0">
              <a:latin typeface="Century" panose="020406040505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FF645-2410-F466-C3BA-A19838913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655" y="1793278"/>
            <a:ext cx="5492577" cy="382092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D77FF8-CDB4-098E-DF99-5A91D67AA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5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082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56332" y="1511014"/>
            <a:ext cx="6155668" cy="4203746"/>
          </a:xfrm>
        </p:spPr>
        <p:txBody>
          <a:bodyPr>
            <a:normAutofit fontScale="92500"/>
          </a:bodyPr>
          <a:lstStyle/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The register, or immediate access store, is limited space, </a:t>
            </a:r>
            <a:r>
              <a:rPr lang="en-GB" u="sng" dirty="0">
                <a:solidFill>
                  <a:srgbClr val="FF0000"/>
                </a:solidFill>
                <a:latin typeface="Century" panose="02040604050505020304" pitchFamily="18" charset="0"/>
              </a:rPr>
              <a:t>high-speed </a:t>
            </a:r>
            <a:r>
              <a:rPr lang="en-GB" dirty="0">
                <a:latin typeface="Century" panose="02040604050505020304" pitchFamily="18" charset="0"/>
              </a:rPr>
              <a:t>memory right </a:t>
            </a:r>
            <a:r>
              <a:rPr lang="en-GB" u="sng" dirty="0">
                <a:latin typeface="Century" panose="02040604050505020304" pitchFamily="18" charset="0"/>
              </a:rPr>
              <a:t>on the CPU</a:t>
            </a:r>
            <a:r>
              <a:rPr lang="en-GB" dirty="0">
                <a:latin typeface="Century" panose="02040604050505020304" pitchFamily="18" charset="0"/>
              </a:rPr>
              <a:t> that can use for </a:t>
            </a:r>
            <a:r>
              <a:rPr lang="en-GB" dirty="0">
                <a:solidFill>
                  <a:srgbClr val="FF0000"/>
                </a:solidFill>
                <a:latin typeface="Century" panose="02040604050505020304" pitchFamily="18" charset="0"/>
              </a:rPr>
              <a:t>quick processing.</a:t>
            </a:r>
          </a:p>
          <a:p>
            <a:pPr algn="justLow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They </a:t>
            </a:r>
            <a:r>
              <a:rPr lang="en-GB" dirty="0">
                <a:solidFill>
                  <a:srgbClr val="FF0000"/>
                </a:solidFill>
                <a:latin typeface="Century" panose="02040604050505020304" pitchFamily="18" charset="0"/>
              </a:rPr>
              <a:t>provide the CPU with a place </a:t>
            </a:r>
            <a:r>
              <a:rPr lang="en-GB" dirty="0">
                <a:latin typeface="Century" panose="02040604050505020304" pitchFamily="18" charset="0"/>
              </a:rPr>
              <a:t>to store and access values that are crucial to the immediate calculations the ALU is processing.</a:t>
            </a:r>
            <a:endParaRPr lang="en-US" dirty="0">
              <a:latin typeface="Century" panose="020406040505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latin typeface="Century" panose="02040604050505020304" pitchFamily="18" charset="0"/>
              </a:rPr>
              <a:t>Registers</a:t>
            </a:r>
            <a:endParaRPr lang="en-US" sz="4800" dirty="0">
              <a:latin typeface="Century" panose="020406040505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FF645-2410-F466-C3BA-A19838913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0" y="1951894"/>
            <a:ext cx="5409120" cy="376286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4267BB-B431-008C-1FDA-07786FAE8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6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271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87161" y="1271940"/>
            <a:ext cx="5662181" cy="5210462"/>
          </a:xfrm>
        </p:spPr>
        <p:txBody>
          <a:bodyPr>
            <a:normAutofit fontScale="92500"/>
          </a:bodyPr>
          <a:lstStyle/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Is a </a:t>
            </a:r>
            <a:r>
              <a:rPr lang="en-GB" dirty="0">
                <a:solidFill>
                  <a:srgbClr val="FF0000"/>
                </a:solidFill>
                <a:latin typeface="Century" panose="02040604050505020304" pitchFamily="18" charset="0"/>
              </a:rPr>
              <a:t>high-speed memory </a:t>
            </a:r>
            <a:r>
              <a:rPr lang="en-GB" dirty="0">
                <a:latin typeface="Century" panose="02040604050505020304" pitchFamily="18" charset="0"/>
              </a:rPr>
              <a:t>that a computer uses to store and access information on a </a:t>
            </a:r>
            <a:r>
              <a:rPr lang="en-GB" u="sng" dirty="0">
                <a:latin typeface="Century" panose="02040604050505020304" pitchFamily="18" charset="0"/>
              </a:rPr>
              <a:t>short-term </a:t>
            </a:r>
            <a:r>
              <a:rPr lang="en-GB" dirty="0">
                <a:latin typeface="Century" panose="02040604050505020304" pitchFamily="18" charset="0"/>
              </a:rPr>
              <a:t>basis.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Computer’s </a:t>
            </a:r>
            <a:r>
              <a:rPr lang="en-GB" u="sng" dirty="0">
                <a:latin typeface="Century" panose="02040604050505020304" pitchFamily="18" charset="0"/>
              </a:rPr>
              <a:t>performance</a:t>
            </a:r>
            <a:r>
              <a:rPr lang="en-GB" dirty="0">
                <a:latin typeface="Century" panose="02040604050505020304" pitchFamily="18" charset="0"/>
              </a:rPr>
              <a:t> can be directly correlated to the amount of RAM it has available to use.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dirty="0">
                <a:latin typeface="Century" panose="02040604050505020304" pitchFamily="18" charset="0"/>
              </a:rPr>
              <a:t>Is considered </a:t>
            </a:r>
            <a:r>
              <a:rPr lang="en-GB" dirty="0">
                <a:solidFill>
                  <a:srgbClr val="FF0000"/>
                </a:solidFill>
                <a:latin typeface="Century" panose="02040604050505020304" pitchFamily="18" charset="0"/>
              </a:rPr>
              <a:t>primary </a:t>
            </a:r>
            <a:r>
              <a:rPr lang="en-GB" u="sng" dirty="0">
                <a:solidFill>
                  <a:srgbClr val="FF0000"/>
                </a:solidFill>
                <a:latin typeface="Century" panose="02040604050505020304" pitchFamily="18" charset="0"/>
              </a:rPr>
              <a:t>volatile</a:t>
            </a:r>
            <a:r>
              <a:rPr lang="en-GB" dirty="0">
                <a:solidFill>
                  <a:srgbClr val="FF0000"/>
                </a:solidFill>
                <a:latin typeface="Century" panose="02040604050505020304" pitchFamily="18" charset="0"/>
              </a:rPr>
              <a:t> </a:t>
            </a:r>
            <a:r>
              <a:rPr lang="en-GB" dirty="0">
                <a:latin typeface="Century" panose="02040604050505020304" pitchFamily="18" charset="0"/>
              </a:rPr>
              <a:t>memory, which means it loses whatever is stored on it as soon as power is disconnected.</a:t>
            </a:r>
            <a:endParaRPr lang="en-US" dirty="0">
              <a:latin typeface="Century" panose="020406040505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latin typeface="Century" panose="02040604050505020304" pitchFamily="18" charset="0"/>
              </a:rPr>
              <a:t>Random Access Memory (RAM)</a:t>
            </a:r>
            <a:endParaRPr lang="en-US" sz="4800" dirty="0">
              <a:latin typeface="Century" panose="020406040505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FF645-2410-F466-C3BA-A19838913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5040" y="1391071"/>
            <a:ext cx="6215303" cy="432368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AD7E3C-8F95-5F61-595F-01A15D2E4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7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780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56333" y="1511013"/>
            <a:ext cx="5383222" cy="5210462"/>
          </a:xfrm>
        </p:spPr>
        <p:txBody>
          <a:bodyPr>
            <a:normAutofit fontScale="85000" lnSpcReduction="20000"/>
          </a:bodyPr>
          <a:lstStyle/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sz="3100" dirty="0">
                <a:latin typeface="Century" panose="02040604050505020304" pitchFamily="18" charset="0"/>
              </a:rPr>
              <a:t>Is an engineering term for a job-specific </a:t>
            </a:r>
            <a:r>
              <a:rPr lang="en-GB" sz="3100" dirty="0">
                <a:solidFill>
                  <a:srgbClr val="FF0000"/>
                </a:solidFill>
                <a:latin typeface="Century" panose="02040604050505020304" pitchFamily="18" charset="0"/>
              </a:rPr>
              <a:t>high-speed wire.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sz="3100" dirty="0">
                <a:latin typeface="Century" panose="02040604050505020304" pitchFamily="18" charset="0"/>
              </a:rPr>
              <a:t>These wires are often group together in bundles and will transfer electrical signals either in </a:t>
            </a:r>
            <a:r>
              <a:rPr lang="en-GB" sz="3100" u="sng" dirty="0">
                <a:solidFill>
                  <a:srgbClr val="FF0000"/>
                </a:solidFill>
                <a:latin typeface="Century" panose="02040604050505020304" pitchFamily="18" charset="0"/>
              </a:rPr>
              <a:t>parallel</a:t>
            </a:r>
            <a:r>
              <a:rPr lang="en-GB" sz="3100" dirty="0">
                <a:solidFill>
                  <a:srgbClr val="FF0000"/>
                </a:solidFill>
                <a:latin typeface="Century" panose="02040604050505020304" pitchFamily="18" charset="0"/>
              </a:rPr>
              <a:t> or in </a:t>
            </a:r>
            <a:r>
              <a:rPr lang="en-GB" sz="3100" u="sng" dirty="0">
                <a:solidFill>
                  <a:srgbClr val="FF0000"/>
                </a:solidFill>
                <a:latin typeface="Century" panose="02040604050505020304" pitchFamily="18" charset="0"/>
              </a:rPr>
              <a:t>serial</a:t>
            </a:r>
            <a:r>
              <a:rPr lang="en-GB" sz="3100" dirty="0">
                <a:solidFill>
                  <a:srgbClr val="FF0000"/>
                </a:solidFill>
                <a:latin typeface="Century" panose="02040604050505020304" pitchFamily="18" charset="0"/>
              </a:rPr>
              <a:t>.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r>
              <a:rPr lang="en-GB" sz="3100" dirty="0">
                <a:latin typeface="Century" panose="02040604050505020304" pitchFamily="18" charset="0"/>
              </a:rPr>
              <a:t> Buses can be grouped into three functions: </a:t>
            </a:r>
          </a:p>
          <a:p>
            <a:pPr lvl="1" algn="just">
              <a:lnSpc>
                <a:spcPct val="12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GB" sz="3100" b="1" dirty="0">
                <a:latin typeface="Century" panose="02040604050505020304" pitchFamily="18" charset="0"/>
              </a:rPr>
              <a:t>Data buses, </a:t>
            </a:r>
          </a:p>
          <a:p>
            <a:pPr lvl="1" algn="just">
              <a:lnSpc>
                <a:spcPct val="12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GB" sz="3100" b="1" dirty="0">
                <a:latin typeface="Century" panose="02040604050505020304" pitchFamily="18" charset="0"/>
              </a:rPr>
              <a:t>Address buses</a:t>
            </a:r>
          </a:p>
          <a:p>
            <a:pPr lvl="1" algn="just">
              <a:lnSpc>
                <a:spcPct val="120000"/>
              </a:lnSpc>
              <a:buClr>
                <a:srgbClr val="3278B8"/>
              </a:buClr>
              <a:buFont typeface="Wingdings" panose="05000000000000000000" pitchFamily="2" charset="2"/>
              <a:buChar char="§"/>
            </a:pPr>
            <a:r>
              <a:rPr lang="en-GB" sz="3100" b="1" dirty="0">
                <a:latin typeface="Century" panose="02040604050505020304" pitchFamily="18" charset="0"/>
              </a:rPr>
              <a:t>Control buses.</a:t>
            </a:r>
          </a:p>
          <a:p>
            <a:pPr algn="just">
              <a:lnSpc>
                <a:spcPct val="120000"/>
              </a:lnSpc>
              <a:buClr>
                <a:srgbClr val="3278B8"/>
              </a:buClr>
            </a:pPr>
            <a:endParaRPr lang="en-US" dirty="0">
              <a:latin typeface="Century" panose="020406040505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latin typeface="Century" panose="02040604050505020304" pitchFamily="18" charset="0"/>
              </a:rPr>
              <a:t>Buses</a:t>
            </a:r>
            <a:endParaRPr lang="en-US" sz="4800" dirty="0">
              <a:latin typeface="Century" panose="02040604050505020304" pitchFamily="18" charset="0"/>
            </a:endParaRPr>
          </a:p>
        </p:txBody>
      </p:sp>
      <p:pic>
        <p:nvPicPr>
          <p:cNvPr id="4" name="Picture 3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97B857E2-1FA6-CD30-91E2-77340B21F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136" y="1647372"/>
            <a:ext cx="5481933" cy="356325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1733F8-33F5-9657-7293-6956B8E6A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8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092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190671"/>
            <a:ext cx="5733792" cy="5006929"/>
          </a:xfrm>
        </p:spPr>
        <p:txBody>
          <a:bodyPr>
            <a:normAutofit/>
          </a:bodyPr>
          <a:lstStyle/>
          <a:p>
            <a:pPr algn="justLow">
              <a:lnSpc>
                <a:spcPct val="120000"/>
              </a:lnSpc>
              <a:buClr>
                <a:srgbClr val="3278B8"/>
              </a:buClr>
            </a:pPr>
            <a:r>
              <a:rPr lang="en-GB" sz="2400" b="1" dirty="0">
                <a:solidFill>
                  <a:srgbClr val="FF0000"/>
                </a:solidFill>
                <a:latin typeface="Century" panose="02040604050505020304" pitchFamily="18" charset="0"/>
              </a:rPr>
              <a:t>Data buses </a:t>
            </a:r>
            <a:r>
              <a:rPr lang="en-GB" sz="2400" dirty="0">
                <a:latin typeface="Century" panose="02040604050505020304" pitchFamily="18" charset="0"/>
              </a:rPr>
              <a:t>are </a:t>
            </a:r>
            <a:r>
              <a:rPr lang="en-GB" sz="2400" u="sng" dirty="0">
                <a:latin typeface="Century" panose="02040604050505020304" pitchFamily="18" charset="0"/>
              </a:rPr>
              <a:t>bidirectional</a:t>
            </a:r>
            <a:r>
              <a:rPr lang="en-GB" sz="2400" dirty="0">
                <a:latin typeface="Century" panose="02040604050505020304" pitchFamily="18" charset="0"/>
              </a:rPr>
              <a:t> and carry data back and forth between the processor and other components. </a:t>
            </a:r>
          </a:p>
          <a:p>
            <a:pPr algn="justLow">
              <a:lnSpc>
                <a:spcPct val="120000"/>
              </a:lnSpc>
              <a:buClr>
                <a:srgbClr val="3278B8"/>
              </a:buClr>
            </a:pPr>
            <a:r>
              <a:rPr lang="en-GB" sz="2400" b="1" dirty="0">
                <a:latin typeface="Century" panose="02040604050505020304" pitchFamily="18" charset="0"/>
              </a:rPr>
              <a:t>Address buses </a:t>
            </a:r>
            <a:r>
              <a:rPr lang="en-GB" sz="2400" dirty="0">
                <a:latin typeface="Century" panose="02040604050505020304" pitchFamily="18" charset="0"/>
              </a:rPr>
              <a:t>are </a:t>
            </a:r>
            <a:r>
              <a:rPr lang="en-GB" sz="2400" u="sng" dirty="0">
                <a:latin typeface="Century" panose="02040604050505020304" pitchFamily="18" charset="0"/>
              </a:rPr>
              <a:t>unidirectional</a:t>
            </a:r>
            <a:r>
              <a:rPr lang="en-GB" sz="2400" dirty="0">
                <a:latin typeface="Century" panose="02040604050505020304" pitchFamily="18" charset="0"/>
              </a:rPr>
              <a:t> and carry a specific address in memory. </a:t>
            </a:r>
          </a:p>
          <a:p>
            <a:pPr algn="justLow">
              <a:lnSpc>
                <a:spcPct val="120000"/>
              </a:lnSpc>
              <a:buClr>
                <a:srgbClr val="3278B8"/>
              </a:buClr>
            </a:pPr>
            <a:r>
              <a:rPr lang="en-GB" sz="2400" b="1" dirty="0">
                <a:latin typeface="Century" panose="02040604050505020304" pitchFamily="18" charset="0"/>
              </a:rPr>
              <a:t>Control buses </a:t>
            </a:r>
            <a:r>
              <a:rPr lang="en-GB" sz="2400" dirty="0">
                <a:latin typeface="Century" panose="02040604050505020304" pitchFamily="18" charset="0"/>
              </a:rPr>
              <a:t>are </a:t>
            </a:r>
            <a:r>
              <a:rPr lang="en-GB" sz="2400" u="sng" dirty="0">
                <a:latin typeface="Century" panose="02040604050505020304" pitchFamily="18" charset="0"/>
              </a:rPr>
              <a:t>unidirectional</a:t>
            </a:r>
            <a:r>
              <a:rPr lang="en-GB" sz="2400" dirty="0">
                <a:latin typeface="Century" panose="02040604050505020304" pitchFamily="18" charset="0"/>
              </a:rPr>
              <a:t> and are responsible for carrying the control signals of the CU to other components as well as the clock signals for synchronization.</a:t>
            </a:r>
            <a:endParaRPr lang="en-US" sz="2400" dirty="0">
              <a:latin typeface="Century" panose="020406040505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12192000" cy="1121434"/>
          </a:xfrm>
          <a:prstGeom prst="rect">
            <a:avLst/>
          </a:prstGeom>
          <a:gradFill flip="none" rotWithShape="1">
            <a:gsLst>
              <a:gs pos="0">
                <a:srgbClr val="3278B8">
                  <a:shade val="30000"/>
                  <a:satMod val="115000"/>
                </a:srgbClr>
              </a:gs>
              <a:gs pos="50000">
                <a:srgbClr val="3278B8">
                  <a:shade val="67500"/>
                  <a:satMod val="115000"/>
                </a:srgbClr>
              </a:gs>
              <a:gs pos="100000">
                <a:srgbClr val="3278B8">
                  <a:shade val="100000"/>
                  <a:satMod val="11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latin typeface="Century" panose="02040604050505020304" pitchFamily="18" charset="0"/>
              </a:rPr>
              <a:t>CPU main components</a:t>
            </a:r>
            <a:endParaRPr lang="en-US" sz="1200" dirty="0">
              <a:latin typeface="Century" panose="02040604050505020304" pitchFamily="18" charset="0"/>
            </a:endParaRPr>
          </a:p>
        </p:txBody>
      </p:sp>
      <p:pic>
        <p:nvPicPr>
          <p:cNvPr id="2" name="Picture 1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375FB7E9-95F2-C3EA-82A0-AA4A76A0B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8269" y="1785257"/>
            <a:ext cx="5269800" cy="342537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EFE782-2CE6-4F93-AD48-02CE8E58B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4FAB73BC-B049-4115-A692-8D63A059BFB8}" type="slidenum">
              <a:rPr lang="en-US" smtClean="0"/>
              <a:pPr/>
              <a:t>9</a:t>
            </a:fld>
            <a:r>
              <a:rPr lang="en-US"/>
              <a:t> of 26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6235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8EC748FDEB01F4FB05F08A9A3410664" ma:contentTypeVersion="0" ma:contentTypeDescription="Create a new document." ma:contentTypeScope="" ma:versionID="7523399d909b93287ced776d7241918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3ACD92B-9DD0-4483-B319-9D7430815BEF}"/>
</file>

<file path=customXml/itemProps2.xml><?xml version="1.0" encoding="utf-8"?>
<ds:datastoreItem xmlns:ds="http://schemas.openxmlformats.org/officeDocument/2006/customXml" ds:itemID="{1CDB0B69-A81E-49BB-ACB1-752C26C90485}"/>
</file>

<file path=customXml/itemProps3.xml><?xml version="1.0" encoding="utf-8"?>
<ds:datastoreItem xmlns:ds="http://schemas.openxmlformats.org/officeDocument/2006/customXml" ds:itemID="{05817C31-339C-474A-B5A1-7222FDA23BC0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2010</TotalTime>
  <Words>1368</Words>
  <Application>Microsoft Office PowerPoint</Application>
  <PresentationFormat>Widescreen</PresentationFormat>
  <Paragraphs>190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Apercu</vt:lpstr>
      <vt:lpstr>Arial</vt:lpstr>
      <vt:lpstr>Calibri</vt:lpstr>
      <vt:lpstr>Calibri Light</vt:lpstr>
      <vt:lpstr>Century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Programming language</dc:title>
  <dc:creator>Yousef Alraba'nah</dc:creator>
  <cp:lastModifiedBy>Admin</cp:lastModifiedBy>
  <cp:revision>267</cp:revision>
  <dcterms:created xsi:type="dcterms:W3CDTF">2020-03-18T20:21:22Z</dcterms:created>
  <dcterms:modified xsi:type="dcterms:W3CDTF">2023-03-22T21:07:15Z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0x010100A8EC748FDEB01F4FB05F08A9A3410664</vt:lpwstr>
  </property>
</Properties>
</file>

<file path=docProps/thumbnail.jpeg>
</file>